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2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49585" y="4077072"/>
            <a:ext cx="7848872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СТРЕЛОК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НА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 ТЕРРИТОРИИ </a:t>
            </a:r>
            <a:endParaRPr lang="ru-RU" altLang="ru-RU" sz="39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49585" y="2204864"/>
            <a:ext cx="7848872" cy="140045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ПРОРЕКТОРОВ УНИВЕРСИТЕТА, ДИРЕКТОРОВ ИНСТИТУТОВ И ИХ ЗАМЕСТИТЕЛЕЙ, ДИРЕКТОРА КАЛЖУСКОГО ФИЛИАЛАИ ЕГО ЗАМЕСТИТЕЛЕЙ, ДИРЕКТОРА ТЕХНОЛОГИЧЕСКОГО КОЛЛЕДЖА И ЕГО ЗАМЕСТИТЕЛЕЙ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800000"/>
                </a:solidFill>
              </a:rPr>
              <a:t>СТРЕЛОК НА ТЕРРИТОРИИ</a:t>
            </a:r>
            <a:endParaRPr lang="ru-RU" sz="11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060848"/>
            <a:ext cx="8069542" cy="455509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sz="1700" dirty="0" smtClean="0"/>
              <a:t>Незамедлительно </a:t>
            </a:r>
            <a:r>
              <a:rPr lang="ru-RU" sz="1700" dirty="0"/>
              <a:t>информировать о происшествии:</a:t>
            </a:r>
          </a:p>
          <a:p>
            <a:r>
              <a:rPr lang="ru-RU" sz="1700" dirty="0" smtClean="0"/>
              <a:t>   1.1. Оперативные </a:t>
            </a:r>
            <a:r>
              <a:rPr lang="ru-RU" sz="1700" dirty="0"/>
              <a:t>службы.</a:t>
            </a:r>
          </a:p>
          <a:p>
            <a:r>
              <a:rPr lang="ru-RU" sz="1700" dirty="0" smtClean="0"/>
              <a:t>   1.2. Подчиненных </a:t>
            </a:r>
            <a:r>
              <a:rPr lang="ru-RU" sz="1700" dirty="0"/>
              <a:t>сотрудников.</a:t>
            </a:r>
          </a:p>
          <a:p>
            <a:r>
              <a:rPr lang="ru-RU" sz="1700" dirty="0" smtClean="0"/>
              <a:t>   1.3. Управление </a:t>
            </a:r>
            <a:r>
              <a:rPr lang="ru-RU" sz="1700" dirty="0"/>
              <a:t>комплексной безопасности.</a:t>
            </a:r>
          </a:p>
          <a:p>
            <a:r>
              <a:rPr lang="ru-RU" sz="1700" dirty="0" smtClean="0"/>
              <a:t>   1.4. Правообладателя </a:t>
            </a:r>
            <a:r>
              <a:rPr lang="ru-RU" sz="1700" dirty="0"/>
              <a:t>объекта, вышестоящий орган</a:t>
            </a:r>
          </a:p>
          <a:p>
            <a:r>
              <a:rPr lang="ru-RU" sz="1700" dirty="0" smtClean="0"/>
              <a:t>   1.5. Руководителя</a:t>
            </a:r>
            <a:r>
              <a:rPr lang="ru-RU" sz="1700" dirty="0"/>
              <a:t>, в случае его отсутствия на рабочем месте</a:t>
            </a:r>
            <a:r>
              <a:rPr lang="ru-RU" sz="1700" dirty="0" smtClean="0"/>
              <a:t>.</a:t>
            </a:r>
          </a:p>
          <a:p>
            <a:pPr lvl="0"/>
            <a:r>
              <a:rPr lang="ru-RU" sz="1700" dirty="0" smtClean="0"/>
              <a:t>2. </a:t>
            </a:r>
            <a:r>
              <a:rPr lang="ru-RU" sz="1700" dirty="0"/>
              <a:t>Принять все меры к незамедлительной передаче по системе оповещения сообщения (громкая связь), в случае несрабатывания (отказа, уничтожения) системы оповещения - любым доступным способом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3. </a:t>
            </a:r>
            <a:r>
              <a:rPr lang="ru-RU" sz="1700" dirty="0"/>
              <a:t>Обеспечить усиление охраны и контроля пропускного и </a:t>
            </a:r>
            <a:r>
              <a:rPr lang="ru-RU" sz="1700" dirty="0" err="1"/>
              <a:t>внутриобъектового</a:t>
            </a:r>
            <a:r>
              <a:rPr lang="ru-RU" sz="1700" dirty="0"/>
              <a:t> режимов, а также прекращение доступа людей и транспортных средств на объект (кроме оперативных служб).</a:t>
            </a:r>
          </a:p>
          <a:p>
            <a:r>
              <a:rPr lang="ru-RU" sz="1700" dirty="0" smtClean="0"/>
              <a:t>4. </a:t>
            </a:r>
            <a:r>
              <a:rPr lang="ru-RU" sz="1700" dirty="0"/>
              <a:t>Принять меры к размещению работников и обучающихся в помещениях здания с последующим прекращением их перемещения внутри объекта.</a:t>
            </a:r>
          </a:p>
          <a:p>
            <a:r>
              <a:rPr lang="ru-RU" sz="1700" dirty="0" smtClean="0"/>
              <a:t>5. При </a:t>
            </a:r>
            <a:r>
              <a:rPr lang="ru-RU" sz="1700" dirty="0"/>
              <a:t>возможности принять меры к воспрепятствованию дальнейшего продвижения нарушителя и проникновения его в здания (удаленное блокирование входов в здания или изоляцию в определенной части территории</a:t>
            </a:r>
            <a:r>
              <a:rPr lang="ru-RU" sz="1700" dirty="0" smtClean="0"/>
              <a:t>).</a:t>
            </a:r>
            <a:endParaRPr lang="ru-RU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7" y="136748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800000"/>
                </a:solidFill>
              </a:rPr>
              <a:t>СТРЕЛОК НА ТЕРРИТОРИИ</a:t>
            </a:r>
            <a:endParaRPr lang="ru-RU" sz="1100" b="1" cap="all" dirty="0"/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492896"/>
            <a:ext cx="8069542" cy="36779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6. </a:t>
            </a:r>
            <a:r>
              <a:rPr lang="ru-RU" dirty="0"/>
              <a:t>Находиться на постоянной связи с оперативными службами.</a:t>
            </a:r>
          </a:p>
          <a:p>
            <a:pPr lvl="0"/>
            <a:r>
              <a:rPr lang="ru-RU" dirty="0" smtClean="0"/>
              <a:t>7. </a:t>
            </a:r>
            <a:r>
              <a:rPr lang="ru-RU" dirty="0"/>
              <a:t>При возможности отслеживать ситуацию на территории и направление движения нарушителя.</a:t>
            </a:r>
          </a:p>
          <a:p>
            <a:r>
              <a:rPr lang="ru-RU" dirty="0" smtClean="0"/>
              <a:t>8.</a:t>
            </a:r>
            <a:r>
              <a:rPr lang="ru-RU" dirty="0"/>
              <a:t> Обеспечить беспрепятственный доступ к месту происшествия оперативных служб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9. </a:t>
            </a:r>
            <a:r>
              <a:rPr lang="ru-RU" dirty="0"/>
              <a:t>После нейтрализации нарушителя обеспечить информирование родителей (законных представителей) обучающихся о временном прекращении учебного процесса.</a:t>
            </a:r>
          </a:p>
          <a:p>
            <a:pPr lvl="0"/>
            <a:r>
              <a:rPr lang="ru-RU" dirty="0" smtClean="0"/>
              <a:t>10. </a:t>
            </a:r>
            <a:r>
              <a:rPr lang="ru-RU" dirty="0"/>
              <a:t>Осуществить сбор обучающихся для их последующей передачи родителям (законным представителям). </a:t>
            </a:r>
          </a:p>
          <a:p>
            <a:r>
              <a:rPr lang="ru-RU" dirty="0" smtClean="0"/>
              <a:t>11. </a:t>
            </a:r>
            <a:r>
              <a:rPr lang="ru-RU" dirty="0"/>
              <a:t>Обеспечить проведение мероприятий по ликвидации последствий происшествия.</a:t>
            </a:r>
            <a:endParaRPr lang="ru-RU" dirty="0" smtClean="0"/>
          </a:p>
          <a:p>
            <a:endParaRPr lang="ru-RU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19075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15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Передача информации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Представиться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Адрес своего местоположения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Точное местонахождение в помещении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Количество лиц находящихся с Вами, их данные, состояние здоровья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Номер телефона свой и окружающих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320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Franklin Gothic Demi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72</cp:revision>
  <cp:lastPrinted>2019-01-12T21:32:01Z</cp:lastPrinted>
  <dcterms:modified xsi:type="dcterms:W3CDTF">2023-03-08T13:59:18Z</dcterms:modified>
</cp:coreProperties>
</file>